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3013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8847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229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1326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2418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9549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9941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144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976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7868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1778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5491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pPr algn="l"/>
            <a:r>
              <a:rPr lang="en-ZA" b="1" u="sng" dirty="0" smtClean="0"/>
              <a:t>ATOMS and ELEMENTS</a:t>
            </a:r>
            <a:endParaRPr lang="en-Z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28683"/>
            <a:ext cx="9144000" cy="582931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ZA" dirty="0" smtClean="0"/>
              <a:t>All non-living things are made up of countless </a:t>
            </a:r>
            <a:r>
              <a:rPr lang="en-ZA" b="1" dirty="0" smtClean="0"/>
              <a:t>micro</a:t>
            </a:r>
            <a:r>
              <a:rPr lang="en-ZA" dirty="0" smtClean="0"/>
              <a:t>scopic particles called </a:t>
            </a:r>
            <a:r>
              <a:rPr lang="en-ZA" b="1" dirty="0" smtClean="0"/>
              <a:t>ATOMS</a:t>
            </a:r>
            <a:r>
              <a:rPr lang="en-ZA" dirty="0" smtClean="0"/>
              <a:t>.</a:t>
            </a:r>
          </a:p>
          <a:p>
            <a:pPr algn="just"/>
            <a:r>
              <a:rPr lang="en-ZA" dirty="0" smtClean="0"/>
              <a:t>The middle of each atom is called a </a:t>
            </a:r>
            <a:r>
              <a:rPr lang="en-ZA" b="1" dirty="0" smtClean="0"/>
              <a:t>NUCLEUS</a:t>
            </a:r>
            <a:r>
              <a:rPr lang="en-ZA" dirty="0" smtClean="0"/>
              <a:t>, which contains </a:t>
            </a:r>
            <a:r>
              <a:rPr lang="en-ZA" b="1" dirty="0" smtClean="0"/>
              <a:t>nucleons</a:t>
            </a:r>
            <a:r>
              <a:rPr lang="en-ZA" dirty="0" smtClean="0"/>
              <a:t>. Some nucleons are </a:t>
            </a:r>
            <a:r>
              <a:rPr lang="en-ZA" b="1" dirty="0" smtClean="0"/>
              <a:t>uncharged</a:t>
            </a:r>
            <a:r>
              <a:rPr lang="en-ZA" dirty="0" smtClean="0"/>
              <a:t> particles (called </a:t>
            </a:r>
            <a:r>
              <a:rPr lang="en-ZA" b="1" i="1" u="sng" dirty="0" smtClean="0"/>
              <a:t>neutrons</a:t>
            </a:r>
            <a:r>
              <a:rPr lang="en-ZA" dirty="0" smtClean="0"/>
              <a:t>). But the rest of them are </a:t>
            </a:r>
            <a:r>
              <a:rPr lang="en-ZA" b="1" dirty="0" smtClean="0"/>
              <a:t>positive</a:t>
            </a:r>
            <a:r>
              <a:rPr lang="en-ZA" dirty="0" smtClean="0"/>
              <a:t> charges, called </a:t>
            </a:r>
            <a:r>
              <a:rPr lang="en-ZA" b="1" i="1" u="sng" dirty="0" smtClean="0"/>
              <a:t>PROTONS</a:t>
            </a:r>
            <a:r>
              <a:rPr lang="en-ZA" dirty="0" smtClean="0"/>
              <a:t>.</a:t>
            </a:r>
          </a:p>
          <a:p>
            <a:pPr algn="just"/>
            <a:r>
              <a:rPr lang="en-ZA" dirty="0" smtClean="0"/>
              <a:t>Moving around this nucleus are </a:t>
            </a:r>
            <a:r>
              <a:rPr lang="en-ZA" b="1" dirty="0" smtClean="0"/>
              <a:t>negative</a:t>
            </a:r>
            <a:r>
              <a:rPr lang="en-ZA" dirty="0" smtClean="0"/>
              <a:t> charges, called </a:t>
            </a:r>
            <a:r>
              <a:rPr lang="en-ZA" b="1" i="1" u="sng" dirty="0" smtClean="0"/>
              <a:t>ELECTRONS</a:t>
            </a:r>
            <a:r>
              <a:rPr lang="en-ZA" dirty="0" smtClean="0"/>
              <a:t>.</a:t>
            </a:r>
          </a:p>
          <a:p>
            <a:pPr algn="just"/>
            <a:r>
              <a:rPr lang="en-ZA" dirty="0" smtClean="0"/>
              <a:t>The number of electrons around an atom always equals the number of protons in its nucleus.</a:t>
            </a:r>
          </a:p>
          <a:p>
            <a:pPr marL="0" indent="0" algn="just">
              <a:buNone/>
            </a:pPr>
            <a:r>
              <a:rPr lang="en-ZA" i="1" dirty="0" smtClean="0"/>
              <a:t>A certain </a:t>
            </a:r>
            <a:r>
              <a:rPr lang="en-ZA" b="1" i="1" dirty="0" smtClean="0"/>
              <a:t>ELEMENT</a:t>
            </a:r>
            <a:r>
              <a:rPr lang="en-ZA" i="1" dirty="0" smtClean="0"/>
              <a:t> is simply an </a:t>
            </a:r>
            <a:r>
              <a:rPr lang="en-ZA" b="1" i="1" dirty="0" smtClean="0"/>
              <a:t>ATOM</a:t>
            </a:r>
            <a:r>
              <a:rPr lang="en-ZA" i="1" dirty="0" smtClean="0"/>
              <a:t> of a certain </a:t>
            </a:r>
            <a:r>
              <a:rPr lang="en-ZA" b="1" i="1" dirty="0" smtClean="0"/>
              <a:t>CHEMICAL</a:t>
            </a:r>
            <a:r>
              <a:rPr lang="en-ZA" i="1" dirty="0" smtClean="0"/>
              <a:t>. The number of protons in its nucleus decides exactly which chemical it is.</a:t>
            </a:r>
            <a:endParaRPr lang="en-ZA" i="1" dirty="0"/>
          </a:p>
        </p:txBody>
      </p:sp>
    </p:spTree>
    <p:extLst>
      <p:ext uri="{BB962C8B-B14F-4D97-AF65-F5344CB8AC3E}">
        <p14:creationId xmlns:p14="http://schemas.microsoft.com/office/powerpoint/2010/main" xmlns="" val="79750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"/>
            <a:ext cx="8229600" cy="1028682"/>
          </a:xfrm>
        </p:spPr>
        <p:txBody>
          <a:bodyPr>
            <a:normAutofit/>
          </a:bodyPr>
          <a:lstStyle/>
          <a:p>
            <a:r>
              <a:rPr lang="en-ZA" b="1" u="sng" dirty="0" smtClean="0"/>
              <a:t>THE FIRST TWENTY ELEMENTS</a:t>
            </a:r>
            <a:endParaRPr lang="en-Z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0134"/>
            <a:ext cx="9144000" cy="56578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dirty="0" smtClean="0"/>
              <a:t>	</a:t>
            </a:r>
            <a:r>
              <a:rPr lang="en-ZA" b="1" u="sng" dirty="0" smtClean="0"/>
              <a:t>GROUPS</a:t>
            </a:r>
            <a:r>
              <a:rPr lang="en-ZA" dirty="0" smtClean="0"/>
              <a:t>:  	    </a:t>
            </a:r>
            <a:r>
              <a:rPr lang="en-ZA" b="1" dirty="0" smtClean="0"/>
              <a:t>1      2      3      4      5      6      7      8</a:t>
            </a:r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r>
              <a:rPr lang="en-ZA" b="1" i="1" u="sng" dirty="0" smtClean="0"/>
              <a:t>PERIODS</a:t>
            </a:r>
            <a:r>
              <a:rPr lang="en-ZA" dirty="0" smtClean="0"/>
              <a:t>:	</a:t>
            </a:r>
            <a:r>
              <a:rPr lang="en-ZA" b="1" i="1" u="sng" dirty="0" smtClean="0"/>
              <a:t>1</a:t>
            </a:r>
          </a:p>
          <a:p>
            <a:pPr marL="0" indent="0">
              <a:buNone/>
            </a:pPr>
            <a:r>
              <a:rPr lang="en-ZA" dirty="0" smtClean="0"/>
              <a:t>		</a:t>
            </a:r>
          </a:p>
          <a:p>
            <a:pPr marL="0" indent="0">
              <a:buNone/>
            </a:pPr>
            <a:r>
              <a:rPr lang="en-ZA" b="1" i="1" u="sng" dirty="0"/>
              <a:t>	</a:t>
            </a:r>
            <a:r>
              <a:rPr lang="en-ZA" b="1" i="1" u="sng" dirty="0" smtClean="0"/>
              <a:t>	2</a:t>
            </a:r>
            <a:endParaRPr lang="en-ZA" dirty="0" smtClean="0"/>
          </a:p>
          <a:p>
            <a:pPr marL="0" indent="0">
              <a:buNone/>
            </a:pPr>
            <a:r>
              <a:rPr lang="en-ZA" b="1" i="1" dirty="0" smtClean="0"/>
              <a:t>		</a:t>
            </a:r>
            <a:endParaRPr lang="en-ZA" b="1" i="1" u="sng" dirty="0" smtClean="0"/>
          </a:p>
          <a:p>
            <a:pPr marL="0" indent="0">
              <a:buNone/>
            </a:pPr>
            <a:r>
              <a:rPr lang="en-ZA" b="1" i="1" dirty="0" smtClean="0"/>
              <a:t>		</a:t>
            </a:r>
            <a:r>
              <a:rPr lang="en-ZA" b="1" i="1" u="sng" dirty="0" smtClean="0"/>
              <a:t>3</a:t>
            </a:r>
          </a:p>
          <a:p>
            <a:pPr marL="0" indent="0">
              <a:buNone/>
            </a:pPr>
            <a:endParaRPr lang="en-ZA" b="1" i="1" u="sng" dirty="0" smtClean="0"/>
          </a:p>
          <a:p>
            <a:pPr marL="0" indent="0">
              <a:buNone/>
            </a:pPr>
            <a:r>
              <a:rPr lang="en-ZA" b="1" i="1" dirty="0"/>
              <a:t>	</a:t>
            </a:r>
            <a:r>
              <a:rPr lang="en-ZA" b="1" i="1" dirty="0" smtClean="0"/>
              <a:t>	</a:t>
            </a:r>
            <a:r>
              <a:rPr lang="en-ZA" b="1" i="1" u="sng" dirty="0" smtClean="0"/>
              <a:t>4</a:t>
            </a:r>
            <a:endParaRPr lang="en-ZA" b="1" i="1" u="sn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83384" y="2276873"/>
            <a:ext cx="756760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6035" y="2250799"/>
            <a:ext cx="6212059" cy="4435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343274"/>
            <a:ext cx="1857356" cy="3514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7517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6296406" cy="1028683"/>
          </a:xfrm>
        </p:spPr>
        <p:txBody>
          <a:bodyPr>
            <a:normAutofit/>
          </a:bodyPr>
          <a:lstStyle/>
          <a:p>
            <a:pPr algn="l"/>
            <a:r>
              <a:rPr lang="en-US" b="1" u="sng" dirty="0" smtClean="0"/>
              <a:t>WHAT WE MUST KNOW</a:t>
            </a:r>
            <a:endParaRPr lang="en-Z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0134"/>
            <a:ext cx="9144000" cy="565786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Fully understand the structure of the first twenty elements. 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u="sng" dirty="0" smtClean="0"/>
              <a:t>Remember</a:t>
            </a:r>
            <a:r>
              <a:rPr lang="en-US" dirty="0" smtClean="0"/>
              <a:t>: </a:t>
            </a:r>
            <a:r>
              <a:rPr lang="en-US" b="1" dirty="0" smtClean="0"/>
              <a:t>H</a:t>
            </a:r>
            <a:r>
              <a:rPr lang="en-US" dirty="0" smtClean="0"/>
              <a:t> and </a:t>
            </a:r>
            <a:r>
              <a:rPr lang="en-US" b="1" dirty="0" smtClean="0"/>
              <a:t>He</a:t>
            </a:r>
            <a:r>
              <a:rPr lang="en-US" dirty="0" smtClean="0"/>
              <a:t> are </a:t>
            </a:r>
            <a:r>
              <a:rPr lang="en-US" u="sng" dirty="0" smtClean="0"/>
              <a:t>alone</a:t>
            </a:r>
            <a:r>
              <a:rPr lang="en-US" dirty="0" smtClean="0"/>
              <a:t> in their line.)</a:t>
            </a:r>
          </a:p>
          <a:p>
            <a:pPr algn="just"/>
            <a:r>
              <a:rPr lang="en-US" dirty="0" smtClean="0"/>
              <a:t>Know the </a:t>
            </a:r>
            <a:r>
              <a:rPr lang="en-US" b="1" dirty="0" smtClean="0"/>
              <a:t>NAME</a:t>
            </a:r>
            <a:r>
              <a:rPr lang="en-US" dirty="0" smtClean="0"/>
              <a:t> of </a:t>
            </a:r>
            <a:r>
              <a:rPr lang="en-US" b="1" dirty="0" smtClean="0"/>
              <a:t>each</a:t>
            </a:r>
            <a:r>
              <a:rPr lang="en-US" dirty="0" smtClean="0"/>
              <a:t> of these first 20 chemicals.</a:t>
            </a:r>
          </a:p>
          <a:p>
            <a:pPr algn="just"/>
            <a:r>
              <a:rPr lang="en-US" b="1" u="sng" dirty="0" smtClean="0"/>
              <a:t>ALSO names of</a:t>
            </a:r>
            <a:r>
              <a:rPr lang="en-US" dirty="0" smtClean="0"/>
              <a:t>:	    Cr, </a:t>
            </a:r>
            <a:r>
              <a:rPr lang="en-US" dirty="0" err="1" smtClean="0"/>
              <a:t>Mn</a:t>
            </a:r>
            <a:r>
              <a:rPr lang="en-US" dirty="0" smtClean="0"/>
              <a:t>, Fe, Cu, Zn, Br, Ag, I, Hg, U.</a:t>
            </a:r>
          </a:p>
          <a:p>
            <a:pPr algn="just"/>
            <a:r>
              <a:rPr lang="en-US" dirty="0" smtClean="0"/>
              <a:t>Vertical Rows ↕ are called </a:t>
            </a:r>
            <a:r>
              <a:rPr lang="en-US" b="1" dirty="0" smtClean="0"/>
              <a:t>GROUPS</a:t>
            </a:r>
            <a:r>
              <a:rPr lang="en-US" dirty="0" smtClean="0"/>
              <a:t>. For us, </a:t>
            </a:r>
            <a:r>
              <a:rPr lang="en-US" b="1" dirty="0"/>
              <a:t>t</a:t>
            </a:r>
            <a:r>
              <a:rPr lang="en-US" b="1" dirty="0" smtClean="0"/>
              <a:t>here are 8</a:t>
            </a:r>
            <a:r>
              <a:rPr lang="en-US" dirty="0" smtClean="0"/>
              <a:t>.</a:t>
            </a:r>
          </a:p>
          <a:p>
            <a:pPr algn="just"/>
            <a:r>
              <a:rPr lang="en-US" u="sng" dirty="0" smtClean="0"/>
              <a:t>Group No. (1)8 </a:t>
            </a:r>
            <a:r>
              <a:rPr lang="en-US" dirty="0" smtClean="0"/>
              <a:t>is called the </a:t>
            </a:r>
            <a:r>
              <a:rPr lang="en-US" b="1" i="1" dirty="0" smtClean="0"/>
              <a:t>Inert</a:t>
            </a:r>
            <a:r>
              <a:rPr lang="en-US" dirty="0" smtClean="0"/>
              <a:t> or </a:t>
            </a:r>
            <a:r>
              <a:rPr lang="en-US" b="1" i="1" dirty="0" smtClean="0"/>
              <a:t>Noble</a:t>
            </a:r>
            <a:r>
              <a:rPr lang="en-US" b="1" dirty="0" smtClean="0"/>
              <a:t> Gases,</a:t>
            </a:r>
            <a:r>
              <a:rPr lang="en-US" dirty="0" smtClean="0"/>
              <a:t> because they cannot react.</a:t>
            </a:r>
          </a:p>
          <a:p>
            <a:pPr algn="just"/>
            <a:r>
              <a:rPr lang="en-US" dirty="0" smtClean="0"/>
              <a:t>Horizontal Rows ↔ are called </a:t>
            </a:r>
            <a:r>
              <a:rPr lang="en-US" b="1" dirty="0" smtClean="0"/>
              <a:t>PERIODS</a:t>
            </a:r>
            <a:r>
              <a:rPr lang="en-US" dirty="0" smtClean="0"/>
              <a:t>. (That is why it is called the </a:t>
            </a:r>
            <a:r>
              <a:rPr lang="en-US" b="1" i="1" dirty="0" smtClean="0"/>
              <a:t>Period</a:t>
            </a:r>
            <a:r>
              <a:rPr lang="en-US" dirty="0" smtClean="0"/>
              <a:t>ic Table.)For us, </a:t>
            </a:r>
            <a:r>
              <a:rPr lang="en-US" b="1" dirty="0" smtClean="0"/>
              <a:t>there are 4</a:t>
            </a:r>
            <a:r>
              <a:rPr lang="en-US" dirty="0" smtClean="0"/>
              <a:t> periods.</a:t>
            </a:r>
          </a:p>
          <a:p>
            <a:pPr algn="just"/>
            <a:r>
              <a:rPr lang="en-US" dirty="0" smtClean="0"/>
              <a:t>Each chemical has an </a:t>
            </a:r>
            <a:r>
              <a:rPr lang="en-US" b="1" dirty="0" smtClean="0"/>
              <a:t>Atomic Number</a:t>
            </a:r>
            <a:r>
              <a:rPr lang="en-US" dirty="0" smtClean="0"/>
              <a:t>. This tells us how many </a:t>
            </a:r>
            <a:r>
              <a:rPr lang="en-US" b="1" i="1" dirty="0" smtClean="0"/>
              <a:t>Protons</a:t>
            </a:r>
            <a:r>
              <a:rPr lang="en-US" dirty="0" smtClean="0"/>
              <a:t> are in the </a:t>
            </a:r>
            <a:r>
              <a:rPr lang="en-US" u="sng" dirty="0" smtClean="0"/>
              <a:t>nucleus</a:t>
            </a:r>
            <a:r>
              <a:rPr lang="en-US" dirty="0" smtClean="0"/>
              <a:t> of that chemical. (The </a:t>
            </a:r>
            <a:r>
              <a:rPr lang="en-US" b="1" dirty="0" smtClean="0"/>
              <a:t>number of protons </a:t>
            </a:r>
            <a:r>
              <a:rPr lang="en-US" dirty="0" smtClean="0"/>
              <a:t>always </a:t>
            </a:r>
            <a:r>
              <a:rPr lang="en-US" b="1" u="sng" dirty="0" smtClean="0"/>
              <a:t>EQUALS </a:t>
            </a:r>
            <a:r>
              <a:rPr lang="en-US" dirty="0" smtClean="0"/>
              <a:t>the </a:t>
            </a:r>
            <a:r>
              <a:rPr lang="en-US" b="1" dirty="0" smtClean="0"/>
              <a:t>number of electrons</a:t>
            </a:r>
            <a:r>
              <a:rPr lang="en-US" dirty="0" smtClean="0"/>
              <a:t>. This is why the atom is never charged.)</a:t>
            </a:r>
          </a:p>
          <a:p>
            <a:pPr algn="just"/>
            <a:r>
              <a:rPr lang="en-US" dirty="0" smtClean="0"/>
              <a:t>Metals are on the left of the Periodic Table. Non-metals on the right. Semi-metals form a diagonal line between them.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2248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en-ZA" b="1" u="sng" dirty="0" smtClean="0"/>
              <a:t>WHAT TO</a:t>
            </a:r>
            <a:br>
              <a:rPr lang="en-ZA" b="1" u="sng" dirty="0" smtClean="0"/>
            </a:br>
            <a:r>
              <a:rPr lang="en-ZA" b="1" u="sng" dirty="0" smtClean="0"/>
              <a:t>DO NOW:</a:t>
            </a:r>
            <a:endParaRPr lang="en-Z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32524" cy="3212976"/>
          </a:xfrm>
        </p:spPr>
        <p:txBody>
          <a:bodyPr>
            <a:normAutofit fontScale="85000" lnSpcReduction="20000"/>
          </a:bodyPr>
          <a:lstStyle/>
          <a:p>
            <a:pPr marL="514350" indent="-514350" algn="just">
              <a:buAutoNum type="arabicPeriod"/>
            </a:pPr>
            <a:r>
              <a:rPr lang="en-ZA" dirty="0" smtClean="0"/>
              <a:t>In your Summary Book, copy the Periodic Table of the first 20 elements from the slide (using the one in your text book to guide you).</a:t>
            </a:r>
          </a:p>
          <a:p>
            <a:pPr marL="514350" indent="-514350" algn="just">
              <a:buAutoNum type="arabicPeriod"/>
            </a:pPr>
            <a:r>
              <a:rPr lang="en-ZA" dirty="0" smtClean="0"/>
              <a:t>Write the numbers 1 to 20 down your margin. Next to each, write its chemical symbol. And then its name.</a:t>
            </a:r>
          </a:p>
          <a:p>
            <a:pPr marL="514350" indent="-514350" algn="just">
              <a:buAutoNum type="arabicPeriod"/>
            </a:pPr>
            <a:r>
              <a:rPr lang="en-ZA" dirty="0" smtClean="0"/>
              <a:t>In the same way, copy the following ten symbols down your page, and name each of them:</a:t>
            </a:r>
          </a:p>
          <a:p>
            <a:pPr marL="514350" indent="-514350" algn="ctr">
              <a:buNone/>
            </a:pPr>
            <a:r>
              <a:rPr lang="en-ZA" b="1" dirty="0" smtClean="0"/>
              <a:t>	</a:t>
            </a:r>
            <a:r>
              <a:rPr lang="en-US" b="1" dirty="0" smtClean="0"/>
              <a:t> Cr, </a:t>
            </a:r>
            <a:r>
              <a:rPr lang="en-US" b="1" dirty="0" err="1" smtClean="0"/>
              <a:t>Mn</a:t>
            </a:r>
            <a:r>
              <a:rPr lang="en-US" b="1" dirty="0" smtClean="0"/>
              <a:t>, Fe, Cu, Zn, Br, Ag, I, Hg, U.</a:t>
            </a: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xmlns="" val="158024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"/>
            <a:ext cx="7056784" cy="692696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MOLECULES and COMPOUNDS</a:t>
            </a:r>
            <a:endParaRPr lang="en-Z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When </a:t>
            </a:r>
            <a:r>
              <a:rPr lang="en-US" b="1" dirty="0" smtClean="0"/>
              <a:t>2 or more </a:t>
            </a:r>
            <a:r>
              <a:rPr lang="en-US" b="1" i="1" dirty="0" smtClean="0"/>
              <a:t>atoms</a:t>
            </a:r>
            <a:r>
              <a:rPr lang="en-US" b="1" dirty="0" smtClean="0"/>
              <a:t> </a:t>
            </a:r>
            <a:r>
              <a:rPr lang="en-US" dirty="0" smtClean="0"/>
              <a:t>are joined to each other, we call it a </a:t>
            </a:r>
            <a:r>
              <a:rPr lang="en-US" b="1" u="sng" dirty="0" smtClean="0"/>
              <a:t>MOLECULE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If they are </a:t>
            </a:r>
            <a:r>
              <a:rPr lang="en-US" b="1" dirty="0" smtClean="0"/>
              <a:t>chemicals</a:t>
            </a:r>
            <a:r>
              <a:rPr lang="en-US" dirty="0" smtClean="0"/>
              <a:t> that are joined, we call it a </a:t>
            </a:r>
            <a:r>
              <a:rPr lang="en-US" b="1" u="sng" dirty="0" smtClean="0"/>
              <a:t>COMPOUND</a:t>
            </a:r>
            <a:r>
              <a:rPr lang="en-US" dirty="0" smtClean="0"/>
              <a:t>.</a:t>
            </a:r>
          </a:p>
          <a:p>
            <a:pPr algn="just"/>
            <a:r>
              <a:rPr lang="en-US" u="sng" dirty="0" smtClean="0"/>
              <a:t>So can you see</a:t>
            </a:r>
            <a:r>
              <a:rPr lang="en-US" dirty="0" smtClean="0"/>
              <a:t>: a </a:t>
            </a:r>
            <a:r>
              <a:rPr lang="en-US" b="1" u="sng" dirty="0" smtClean="0"/>
              <a:t>COMPOUND </a:t>
            </a:r>
            <a:r>
              <a:rPr lang="en-US" dirty="0" smtClean="0"/>
              <a:t>is when </a:t>
            </a:r>
            <a:r>
              <a:rPr lang="en-US" b="1" dirty="0" smtClean="0"/>
              <a:t>2 or more </a:t>
            </a:r>
            <a:r>
              <a:rPr lang="en-US" b="1" i="1" dirty="0" smtClean="0"/>
              <a:t>elements</a:t>
            </a:r>
            <a:r>
              <a:rPr lang="en-US" dirty="0" smtClean="0"/>
              <a:t> are joined to each other.</a:t>
            </a:r>
          </a:p>
          <a:p>
            <a:pPr marL="0" indent="0" algn="just">
              <a:buNone/>
            </a:pPr>
            <a:r>
              <a:rPr lang="en-US" b="1" u="sng" dirty="0" smtClean="0"/>
              <a:t>Examples</a:t>
            </a:r>
            <a:r>
              <a:rPr lang="en-US" dirty="0" smtClean="0"/>
              <a:t>:	</a:t>
            </a:r>
            <a:r>
              <a:rPr lang="en-US" sz="2200" b="1" u="sng" dirty="0" smtClean="0"/>
              <a:t>Making Compound called </a:t>
            </a:r>
            <a:r>
              <a:rPr lang="en-US" sz="2200" b="1" i="1" u="sng" dirty="0" smtClean="0"/>
              <a:t>water</a:t>
            </a:r>
            <a:r>
              <a:rPr lang="en-US" dirty="0" smtClean="0"/>
              <a:t>: H + H + O → H</a:t>
            </a:r>
            <a:r>
              <a:rPr lang="en-US" sz="2000" dirty="0" smtClean="0"/>
              <a:t>2</a:t>
            </a:r>
            <a:r>
              <a:rPr lang="en-US" dirty="0" smtClean="0"/>
              <a:t>O</a:t>
            </a:r>
          </a:p>
          <a:p>
            <a:pPr marL="0" indent="0" algn="just">
              <a:buNone/>
            </a:pPr>
            <a:r>
              <a:rPr lang="en-US" sz="2200" b="1" u="sng" dirty="0" err="1" smtClean="0"/>
              <a:t>PhotoSynthesis</a:t>
            </a:r>
            <a:r>
              <a:rPr lang="en-US" dirty="0" smtClean="0"/>
              <a:t>: H + H + O   +   C + O + O   →   CH</a:t>
            </a:r>
            <a:r>
              <a:rPr lang="en-US" sz="2000" dirty="0" smtClean="0"/>
              <a:t>2</a:t>
            </a:r>
            <a:r>
              <a:rPr lang="en-US" dirty="0" smtClean="0"/>
              <a:t>O + O</a:t>
            </a:r>
            <a:r>
              <a:rPr lang="en-US" sz="2000" dirty="0" smtClean="0"/>
              <a:t>2</a:t>
            </a:r>
          </a:p>
          <a:p>
            <a:pPr marL="0" indent="0" algn="just">
              <a:buNone/>
            </a:pPr>
            <a:r>
              <a:rPr lang="en-US" sz="2200" b="1" u="sng" dirty="0" smtClean="0"/>
              <a:t>Respiration</a:t>
            </a:r>
            <a:r>
              <a:rPr lang="en-US" dirty="0" smtClean="0"/>
              <a:t>: 	C + H + H + O   +   O + O   →   H</a:t>
            </a:r>
            <a:r>
              <a:rPr lang="en-US" sz="2200" dirty="0" smtClean="0"/>
              <a:t>2</a:t>
            </a:r>
            <a:r>
              <a:rPr lang="en-US" dirty="0" smtClean="0"/>
              <a:t>O + CO</a:t>
            </a:r>
            <a:r>
              <a:rPr lang="en-US" sz="2200" dirty="0" smtClean="0"/>
              <a:t>2</a:t>
            </a:r>
          </a:p>
          <a:p>
            <a:pPr marL="0" indent="0" algn="ctr">
              <a:buNone/>
            </a:pPr>
            <a:r>
              <a:rPr lang="en-US" b="1" dirty="0" smtClean="0"/>
              <a:t>See other </a:t>
            </a:r>
            <a:r>
              <a:rPr lang="en-US" b="1" i="1" dirty="0" smtClean="0"/>
              <a:t>models</a:t>
            </a:r>
            <a:r>
              <a:rPr lang="en-US" b="1" dirty="0" smtClean="0"/>
              <a:t> of compounds on page 30.</a:t>
            </a:r>
            <a:endParaRPr lang="en-ZA" sz="3500" b="1" dirty="0"/>
          </a:p>
        </p:txBody>
      </p:sp>
    </p:spTree>
    <p:extLst>
      <p:ext uri="{BB962C8B-B14F-4D97-AF65-F5344CB8AC3E}">
        <p14:creationId xmlns:p14="http://schemas.microsoft.com/office/powerpoint/2010/main" xmlns="" val="138324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0"/>
            <a:ext cx="9001156" cy="942958"/>
          </a:xfrm>
        </p:spPr>
        <p:txBody>
          <a:bodyPr>
            <a:normAutofit fontScale="90000"/>
          </a:bodyPr>
          <a:lstStyle/>
          <a:p>
            <a:r>
              <a:rPr lang="en-ZA" b="1" u="sng" dirty="0" smtClean="0"/>
              <a:t>CHEMICAL FORMULAE of COMPOUNDS</a:t>
            </a:r>
            <a:endParaRPr lang="en-Z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ZA" dirty="0" smtClean="0"/>
              <a:t>A </a:t>
            </a:r>
            <a:r>
              <a:rPr lang="en-Z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chemical formula </a:t>
            </a:r>
            <a:r>
              <a:rPr lang="en-ZA" dirty="0" smtClean="0"/>
              <a:t>shows all the </a:t>
            </a:r>
            <a:r>
              <a:rPr lang="en-ZA" b="1" dirty="0" smtClean="0"/>
              <a:t>symbols</a:t>
            </a:r>
            <a:r>
              <a:rPr lang="en-ZA" dirty="0" smtClean="0"/>
              <a:t> in that chemical, and the number of atoms of each element in that chemical.</a:t>
            </a:r>
          </a:p>
          <a:p>
            <a:pPr algn="just">
              <a:buNone/>
            </a:pPr>
            <a:r>
              <a:rPr lang="en-ZA" dirty="0" smtClean="0"/>
              <a:t>H</a:t>
            </a:r>
            <a:r>
              <a:rPr lang="en-ZA" sz="2000" dirty="0" smtClean="0"/>
              <a:t>2</a:t>
            </a:r>
            <a:r>
              <a:rPr lang="en-ZA" dirty="0" smtClean="0"/>
              <a:t>O = 2 atoms of H, all joined with 1 atom of O.</a:t>
            </a:r>
          </a:p>
          <a:p>
            <a:pPr algn="just">
              <a:buNone/>
            </a:pPr>
            <a:r>
              <a:rPr lang="en-ZA" dirty="0" smtClean="0"/>
              <a:t>CH</a:t>
            </a:r>
            <a:r>
              <a:rPr lang="en-ZA" sz="2000" dirty="0" smtClean="0"/>
              <a:t>4</a:t>
            </a:r>
            <a:r>
              <a:rPr lang="en-ZA" dirty="0" smtClean="0"/>
              <a:t> = 1 atom of C, joined to 4 atoms of H.</a:t>
            </a:r>
          </a:p>
          <a:p>
            <a:pPr algn="just">
              <a:buNone/>
            </a:pPr>
            <a:r>
              <a:rPr lang="en-ZA" dirty="0" smtClean="0"/>
              <a:t>H</a:t>
            </a:r>
            <a:r>
              <a:rPr lang="en-ZA" sz="2000" dirty="0" smtClean="0"/>
              <a:t>2</a:t>
            </a:r>
            <a:r>
              <a:rPr lang="en-ZA" dirty="0" smtClean="0"/>
              <a:t>SO</a:t>
            </a:r>
            <a:r>
              <a:rPr lang="en-ZA" sz="2000" dirty="0" smtClean="0"/>
              <a:t>4</a:t>
            </a:r>
            <a:r>
              <a:rPr lang="en-ZA" dirty="0" smtClean="0"/>
              <a:t> = 2 atoms of H, 1 atom of S, 4 atoms of O.</a:t>
            </a:r>
          </a:p>
          <a:p>
            <a:pPr algn="just">
              <a:buNone/>
            </a:pPr>
            <a:r>
              <a:rPr lang="en-ZA" b="1" u="sng" dirty="0" smtClean="0"/>
              <a:t>Now</a:t>
            </a:r>
            <a:r>
              <a:rPr lang="en-ZA" dirty="0" smtClean="0"/>
              <a:t>: if you have 5 molecules of a chemical, you put the 5 in front of the symbol for that chemical.</a:t>
            </a:r>
          </a:p>
          <a:p>
            <a:pPr algn="just">
              <a:buNone/>
            </a:pPr>
            <a:r>
              <a:rPr lang="en-ZA" dirty="0" smtClean="0"/>
              <a:t> </a:t>
            </a:r>
            <a:r>
              <a:rPr lang="en-ZA" b="1" u="sng" dirty="0" smtClean="0"/>
              <a:t>So</a:t>
            </a:r>
            <a:r>
              <a:rPr lang="en-ZA" dirty="0" smtClean="0"/>
              <a:t>: 5H</a:t>
            </a:r>
            <a:r>
              <a:rPr lang="en-ZA" sz="2000" dirty="0" smtClean="0"/>
              <a:t>2</a:t>
            </a:r>
            <a:r>
              <a:rPr lang="en-ZA" dirty="0" smtClean="0"/>
              <a:t>O = 5 molecules of water.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73912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"/>
            <a:ext cx="5266928" cy="692696"/>
          </a:xfrm>
        </p:spPr>
        <p:txBody>
          <a:bodyPr>
            <a:normAutofit fontScale="90000"/>
          </a:bodyPr>
          <a:lstStyle/>
          <a:p>
            <a:r>
              <a:rPr lang="en-ZA" b="1" u="sng" dirty="0" smtClean="0"/>
              <a:t>NAMING COMPOUNDS</a:t>
            </a:r>
            <a:endParaRPr lang="en-Z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ZA" dirty="0" smtClean="0"/>
              <a:t>When we studied the Periodic Table, we saw that the metals are on the left, non-metals are on the right, and a diagonal line of semi-metals separates them.</a:t>
            </a:r>
          </a:p>
          <a:p>
            <a:pPr algn="ctr">
              <a:buNone/>
            </a:pPr>
            <a:r>
              <a:rPr lang="en-ZA" sz="3800" b="1" u="sng" dirty="0" smtClean="0"/>
              <a:t>RULE 1</a:t>
            </a:r>
          </a:p>
          <a:p>
            <a:pPr algn="just">
              <a:buNone/>
            </a:pPr>
            <a:r>
              <a:rPr lang="en-ZA" dirty="0" smtClean="0"/>
              <a:t>A metal will react with a non-metal to produce a compound. When you name that compound, the name of the metal stays as it is. The name of the non-metal will change, only by adding </a:t>
            </a:r>
            <a:r>
              <a:rPr lang="en-Z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en-ZA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</a:t>
            </a:r>
            <a:r>
              <a:rPr lang="en-Z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dirty="0" smtClean="0"/>
              <a:t>onto its name.</a:t>
            </a:r>
          </a:p>
          <a:p>
            <a:pPr algn="just">
              <a:buNone/>
            </a:pPr>
            <a:r>
              <a:rPr lang="en-Z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  <a:r>
              <a:rPr lang="en-ZA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Z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	   =	Sodium + </a:t>
            </a:r>
            <a:r>
              <a:rPr lang="en-ZA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Sulfur</a:t>
            </a:r>
            <a:r>
              <a:rPr lang="en-Z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=	Sodium </a:t>
            </a:r>
            <a:r>
              <a:rPr lang="en-ZA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Sulfide</a:t>
            </a:r>
            <a:endParaRPr lang="en-ZA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ZA" b="1" dirty="0" smtClean="0"/>
              <a:t>See the Table on Page 30 for more examples.</a:t>
            </a:r>
          </a:p>
          <a:p>
            <a:pPr algn="ctr">
              <a:buNone/>
            </a:pPr>
            <a:endParaRPr lang="en-ZA" dirty="0" smtClean="0"/>
          </a:p>
          <a:p>
            <a:pPr algn="just">
              <a:buNone/>
            </a:pPr>
            <a:r>
              <a:rPr lang="en-ZA" u="sng" dirty="0" smtClean="0"/>
              <a:t>For Oxides</a:t>
            </a:r>
            <a:r>
              <a:rPr lang="en-ZA" dirty="0" smtClean="0"/>
              <a:t>:	1 Oxygen = </a:t>
            </a:r>
            <a:r>
              <a:rPr lang="en-Z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Mon-</a:t>
            </a:r>
            <a:r>
              <a:rPr lang="en-ZA" dirty="0" smtClean="0"/>
              <a:t>	       	2 = </a:t>
            </a:r>
            <a:r>
              <a:rPr lang="en-Z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Di-</a:t>
            </a:r>
            <a:r>
              <a:rPr lang="en-ZA" dirty="0" smtClean="0"/>
              <a:t>		        3 = </a:t>
            </a:r>
            <a:r>
              <a:rPr lang="en-Z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Tri-</a:t>
            </a:r>
          </a:p>
          <a:p>
            <a:pPr algn="just">
              <a:buNone/>
            </a:pPr>
            <a:r>
              <a:rPr lang="en-ZA" dirty="0" smtClean="0"/>
              <a:t>		CO = Carbon </a:t>
            </a:r>
            <a:r>
              <a:rPr lang="en-ZA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</a:t>
            </a:r>
            <a:r>
              <a:rPr lang="en-ZA" dirty="0" err="1" smtClean="0"/>
              <a:t>Oxide</a:t>
            </a:r>
            <a:r>
              <a:rPr lang="en-ZA" dirty="0" smtClean="0"/>
              <a:t>.	CO</a:t>
            </a:r>
            <a:r>
              <a:rPr lang="en-ZA" sz="2200" dirty="0" smtClean="0"/>
              <a:t>2</a:t>
            </a:r>
            <a:r>
              <a:rPr lang="en-ZA" dirty="0" smtClean="0"/>
              <a:t> = Carbon </a:t>
            </a:r>
            <a:r>
              <a:rPr lang="en-ZA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en-ZA" dirty="0" err="1" smtClean="0"/>
              <a:t>Oxide</a:t>
            </a:r>
            <a:endParaRPr lang="en-ZA" dirty="0" smtClean="0"/>
          </a:p>
          <a:p>
            <a:pPr algn="just">
              <a:buNone/>
            </a:pPr>
            <a:r>
              <a:rPr lang="en-ZA" dirty="0" smtClean="0"/>
              <a:t>							    CO</a:t>
            </a:r>
            <a:r>
              <a:rPr lang="en-ZA" sz="2400" dirty="0" smtClean="0"/>
              <a:t>3</a:t>
            </a:r>
            <a:r>
              <a:rPr lang="en-ZA" dirty="0" smtClean="0"/>
              <a:t> = Carbon </a:t>
            </a:r>
            <a:r>
              <a:rPr lang="en-ZA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</a:t>
            </a:r>
            <a:r>
              <a:rPr lang="en-ZA" dirty="0" err="1" smtClean="0"/>
              <a:t>Oxide</a:t>
            </a:r>
            <a:endParaRPr lang="en-ZA" dirty="0" smtClean="0"/>
          </a:p>
          <a:p>
            <a:pPr algn="ctr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72588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Autofit/>
          </a:bodyPr>
          <a:lstStyle/>
          <a:p>
            <a:r>
              <a:rPr lang="en-ZA" sz="3200" b="1" u="sng" dirty="0" smtClean="0"/>
              <a:t>RULE 2</a:t>
            </a:r>
            <a:endParaRPr lang="en-ZA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ZA" dirty="0" smtClean="0"/>
              <a:t>A metal can join onto a combination of more than one other element. The metal still keeps its own name, but the </a:t>
            </a:r>
            <a:r>
              <a:rPr lang="en-Z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combinations</a:t>
            </a:r>
            <a:r>
              <a:rPr lang="en-Z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dirty="0" smtClean="0"/>
              <a:t>have specific names.</a:t>
            </a:r>
          </a:p>
          <a:p>
            <a:pPr algn="ctr">
              <a:buNone/>
            </a:pPr>
            <a:r>
              <a:rPr lang="en-ZA" b="1" i="1" u="sng" dirty="0" smtClean="0"/>
              <a:t>(See the Top Table, Page 31.)</a:t>
            </a:r>
            <a:endParaRPr lang="en-ZA" dirty="0" smtClean="0"/>
          </a:p>
          <a:p>
            <a:pPr algn="just">
              <a:buNone/>
            </a:pPr>
            <a:r>
              <a:rPr lang="en-ZA" b="1" dirty="0" smtClean="0"/>
              <a:t>(Na)OH = </a:t>
            </a:r>
            <a:r>
              <a:rPr lang="en-ZA" b="1" dirty="0" err="1" smtClean="0"/>
              <a:t>HydrOxide</a:t>
            </a:r>
            <a:r>
              <a:rPr lang="en-ZA" b="1" dirty="0" smtClean="0"/>
              <a:t>	(Ag)NO</a:t>
            </a:r>
            <a:r>
              <a:rPr lang="en-ZA" sz="2000" b="1" dirty="0" smtClean="0"/>
              <a:t>3</a:t>
            </a:r>
            <a:r>
              <a:rPr lang="en-ZA" b="1" dirty="0" smtClean="0"/>
              <a:t> = Nitrate</a:t>
            </a:r>
          </a:p>
          <a:p>
            <a:pPr algn="just">
              <a:buNone/>
            </a:pPr>
            <a:r>
              <a:rPr lang="en-ZA" b="1" dirty="0" smtClean="0"/>
              <a:t>(Fe)SO</a:t>
            </a:r>
            <a:r>
              <a:rPr lang="en-ZA" sz="2000" b="1" dirty="0" smtClean="0"/>
              <a:t>3</a:t>
            </a:r>
            <a:r>
              <a:rPr lang="en-ZA" b="1" dirty="0" smtClean="0"/>
              <a:t> = </a:t>
            </a:r>
            <a:r>
              <a:rPr lang="en-ZA" b="1" dirty="0" err="1" smtClean="0"/>
              <a:t>Sulfite</a:t>
            </a:r>
            <a:r>
              <a:rPr lang="en-ZA" b="1" dirty="0" smtClean="0"/>
              <a:t>		(</a:t>
            </a:r>
            <a:r>
              <a:rPr lang="en-ZA" b="1" dirty="0" err="1" smtClean="0"/>
              <a:t>Ca</a:t>
            </a:r>
            <a:r>
              <a:rPr lang="en-ZA" b="1" dirty="0" smtClean="0"/>
              <a:t>)SO</a:t>
            </a:r>
            <a:r>
              <a:rPr lang="en-ZA" sz="2000" b="1" dirty="0" smtClean="0"/>
              <a:t>4</a:t>
            </a:r>
            <a:r>
              <a:rPr lang="en-ZA" b="1" dirty="0" smtClean="0"/>
              <a:t> = </a:t>
            </a:r>
            <a:r>
              <a:rPr lang="en-ZA" b="1" dirty="0" err="1" smtClean="0"/>
              <a:t>Sulfate</a:t>
            </a:r>
            <a:endParaRPr lang="en-ZA" b="1" dirty="0" smtClean="0"/>
          </a:p>
          <a:p>
            <a:pPr algn="just">
              <a:buNone/>
            </a:pPr>
            <a:r>
              <a:rPr lang="en-ZA" b="1" dirty="0" smtClean="0"/>
              <a:t>(Cu)CO</a:t>
            </a:r>
            <a:r>
              <a:rPr lang="en-ZA" sz="2000" b="1" dirty="0" smtClean="0"/>
              <a:t>3</a:t>
            </a:r>
            <a:r>
              <a:rPr lang="en-ZA" b="1" dirty="0" smtClean="0"/>
              <a:t> = Carbonate	</a:t>
            </a:r>
            <a:r>
              <a:rPr lang="en-Z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NH</a:t>
            </a:r>
            <a:r>
              <a:rPr lang="en-ZA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Z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ZA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</a:t>
            </a:r>
            <a:r>
              <a:rPr lang="en-Z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)= Ammonium</a:t>
            </a:r>
            <a:endParaRPr lang="en-Z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r>
              <a:rPr lang="en-ZA" dirty="0" smtClean="0"/>
              <a:t>Some common chemicals have been given their own nicknames. (</a:t>
            </a:r>
            <a:r>
              <a:rPr lang="en-ZA" b="1" i="1" u="sng" dirty="0" smtClean="0"/>
              <a:t>See the Bottom Table, Page 31:)</a:t>
            </a:r>
            <a:endParaRPr lang="en-ZA" dirty="0" smtClean="0"/>
          </a:p>
          <a:p>
            <a:pPr algn="ctr">
              <a:buNone/>
            </a:pPr>
            <a:r>
              <a:rPr lang="en-Z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Water. Salt. Baking powder. Laughing gas. Petrol.</a:t>
            </a:r>
            <a:endParaRPr lang="en-Z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4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486</Words>
  <Application>Microsoft Office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1_Office Theme</vt:lpstr>
      <vt:lpstr>ATOMS and ELEMENTS</vt:lpstr>
      <vt:lpstr>THE FIRST TWENTY ELEMENTS</vt:lpstr>
      <vt:lpstr>WHAT WE MUST KNOW</vt:lpstr>
      <vt:lpstr>WHAT TO DO NOW:</vt:lpstr>
      <vt:lpstr>MOLECULES and COMPOUNDS</vt:lpstr>
      <vt:lpstr>CHEMICAL FORMULAE of COMPOUNDS</vt:lpstr>
      <vt:lpstr>NAMING COMPOUNDS</vt:lpstr>
      <vt:lpstr>RULE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MATTER and MATERIALS</dc:title>
  <dc:creator>Anton Theron</dc:creator>
  <cp:lastModifiedBy>Amanda</cp:lastModifiedBy>
  <cp:revision>6</cp:revision>
  <dcterms:created xsi:type="dcterms:W3CDTF">2006-08-16T00:00:00Z</dcterms:created>
  <dcterms:modified xsi:type="dcterms:W3CDTF">2020-06-08T12:10:19Z</dcterms:modified>
</cp:coreProperties>
</file>